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4F4F5"/>
        </a:solidFill>
      </p:bgPr>
    </p:bg>
    <p:spTree>
      <p:nvGrpSpPr>
        <p:cNvPr id="1" name=""/>
        <p:cNvGrpSpPr/>
        <p:nvPr/>
      </p:nvGrpSpPr>
      <p:grpSpPr>
        <a:xfrm>
          <a:off x="0" y="0"/>
          <a:ext cx="0" cy="0"/>
          <a:chOff x="0" y="0"/>
          <a:chExt cx="0" cy="0"/>
        </a:xfrm>
      </p:grpSpPr>
      <p:sp>
        <p:nvSpPr>
          <p:cNvPr id="2" name="Shape 0"/>
          <p:cNvSpPr/>
          <p:nvPr/>
        </p:nvSpPr>
        <p:spPr>
          <a:xfrm>
            <a:off x="457200" y="365760"/>
            <a:ext cx="11274552" cy="6126480"/>
          </a:xfrm>
          <a:prstGeom prst="roundRect">
            <a:avLst>
              <a:gd name="adj" fmla="val 1791"/>
            </a:avLst>
          </a:prstGeom>
          <a:solidFill>
            <a:srgbClr val="FFFFFF"/>
          </a:solidFill>
          <a:ln w="12700">
            <a:solidFill>
              <a:srgbClr val="E4E4E7"/>
            </a:solidFill>
            <a:prstDash val="solid"/>
          </a:ln>
        </p:spPr>
      </p:sp>
      <p:sp>
        <p:nvSpPr>
          <p:cNvPr id="3" name="Text 1"/>
          <p:cNvSpPr/>
          <p:nvPr/>
        </p:nvSpPr>
        <p:spPr>
          <a:xfrm>
            <a:off x="822960" y="640080"/>
            <a:ext cx="10515600" cy="320040"/>
          </a:xfrm>
          <a:prstGeom prst="rect">
            <a:avLst/>
          </a:prstGeom>
          <a:noFill/>
          <a:ln/>
        </p:spPr>
        <p:txBody>
          <a:bodyPr wrap="square" lIns="0" tIns="0" rIns="0" bIns="0" rtlCol="0" anchor="ctr"/>
          <a:lstStyle/>
          <a:p>
            <a:pPr indent="0" marL="0">
              <a:buNone/>
            </a:pPr>
            <a:r>
              <a:rPr lang="en-US" sz="1050" b="1" dirty="0">
                <a:solidFill>
                  <a:srgbClr val="52525B"/>
                </a:solidFill>
                <a:latin typeface="DejaVu Sans" pitchFamily="34" charset="0"/>
                <a:ea typeface="DejaVu Sans" pitchFamily="34" charset="-122"/>
                <a:cs typeface="DejaVu Sans" pitchFamily="34" charset="-120"/>
              </a:rPr>
              <a:t>SLIDE 01 / 06  ·  AI EVERYTHING TALKSHOP v2.0.0</a:t>
            </a:r>
            <a:endParaRPr lang="en-US" sz="1050" dirty="0"/>
          </a:p>
        </p:txBody>
      </p:sp>
      <p:sp>
        <p:nvSpPr>
          <p:cNvPr id="4" name="Text 2"/>
          <p:cNvSpPr/>
          <p:nvPr/>
        </p:nvSpPr>
        <p:spPr>
          <a:xfrm>
            <a:off x="822960" y="1005840"/>
            <a:ext cx="10515600" cy="594360"/>
          </a:xfrm>
          <a:prstGeom prst="rect">
            <a:avLst/>
          </a:prstGeom>
          <a:noFill/>
          <a:ln/>
        </p:spPr>
        <p:txBody>
          <a:bodyPr wrap="square" lIns="0" tIns="0" rIns="0" bIns="0" rtlCol="0" anchor="ctr"/>
          <a:lstStyle/>
          <a:p>
            <a:pPr indent="0" marL="0">
              <a:buNone/>
            </a:pPr>
            <a:r>
              <a:rPr lang="en-US" sz="2400" b="1" dirty="0">
                <a:solidFill>
                  <a:srgbClr val="09090B"/>
                </a:solidFill>
                <a:latin typeface="DejaVu Sans" pitchFamily="34" charset="0"/>
                <a:ea typeface="DejaVu Sans" pitchFamily="34" charset="-122"/>
                <a:cs typeface="DejaVu Sans" pitchFamily="34" charset="-120"/>
              </a:rPr>
              <a:t>Every call answered in your own voice. Zero missed leads.</a:t>
            </a:r>
            <a:endParaRPr lang="en-US" sz="2400" dirty="0"/>
          </a:p>
        </p:txBody>
      </p:sp>
      <p:sp>
        <p:nvSpPr>
          <p:cNvPr id="5" name="Text 3"/>
          <p:cNvSpPr/>
          <p:nvPr/>
        </p:nvSpPr>
        <p:spPr>
          <a:xfrm>
            <a:off x="822960" y="1645920"/>
            <a:ext cx="10515600" cy="640080"/>
          </a:xfrm>
          <a:prstGeom prst="rect">
            <a:avLst/>
          </a:prstGeom>
          <a:noFill/>
          <a:ln/>
        </p:spPr>
        <p:txBody>
          <a:bodyPr wrap="square" lIns="0" tIns="0" rIns="0" bIns="0" rtlCol="0" anchor="ctr"/>
          <a:lstStyle/>
          <a:p>
            <a:pPr indent="0" marL="0">
              <a:buNone/>
            </a:pPr>
            <a:r>
              <a:rPr lang="en-US" sz="1300" dirty="0">
                <a:solidFill>
                  <a:srgbClr val="52525B"/>
                </a:solidFill>
                <a:latin typeface="DejaVu Sans" pitchFamily="34" charset="0"/>
                <a:ea typeface="DejaVu Sans" pitchFamily="34" charset="-122"/>
                <a:cs typeface="DejaVu Sans" pitchFamily="34" charset="-120"/>
              </a:rPr>
              <a:t>The AI phone receptionist and live operator cockpit that clones your voice in 60 seconds, plugs into the AI your business already pays for, and keeps every recording encrypted on your own device.</a:t>
            </a:r>
            <a:endParaRPr lang="en-US" sz="1300" dirty="0"/>
          </a:p>
        </p:txBody>
      </p:sp>
      <p:sp>
        <p:nvSpPr>
          <p:cNvPr id="6" name="Shape 4"/>
          <p:cNvSpPr/>
          <p:nvPr/>
        </p:nvSpPr>
        <p:spPr>
          <a:xfrm>
            <a:off x="822960" y="2468880"/>
            <a:ext cx="5166360" cy="1508760"/>
          </a:xfrm>
          <a:prstGeom prst="roundRect">
            <a:avLst>
              <a:gd name="adj" fmla="val 4848"/>
            </a:avLst>
          </a:prstGeom>
          <a:solidFill>
            <a:srgbClr val="FAFAFA"/>
          </a:solidFill>
          <a:ln w="12700">
            <a:solidFill>
              <a:srgbClr val="E4E4E7"/>
            </a:solidFill>
            <a:prstDash val="solid"/>
          </a:ln>
        </p:spPr>
      </p:sp>
      <p:sp>
        <p:nvSpPr>
          <p:cNvPr id="7" name="Text 5"/>
          <p:cNvSpPr/>
          <p:nvPr/>
        </p:nvSpPr>
        <p:spPr>
          <a:xfrm>
            <a:off x="102412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Sounds like the owner, not a robot</a:t>
            </a:r>
            <a:endParaRPr lang="en-US" sz="1350" dirty="0"/>
          </a:p>
        </p:txBody>
      </p:sp>
      <p:sp>
        <p:nvSpPr>
          <p:cNvPr id="8" name="Text 6"/>
          <p:cNvSpPr/>
          <p:nvPr/>
        </p:nvSpPr>
        <p:spPr>
          <a:xfrm>
            <a:off x="102412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Clone your own voice in 60 seconds (ElevenLabs Studio) so callers feel like you picked up personally.</a:t>
            </a:r>
            <a:endParaRPr lang="en-US" sz="1150" dirty="0"/>
          </a:p>
        </p:txBody>
      </p:sp>
      <p:sp>
        <p:nvSpPr>
          <p:cNvPr id="9" name="Shape 7"/>
          <p:cNvSpPr/>
          <p:nvPr/>
        </p:nvSpPr>
        <p:spPr>
          <a:xfrm>
            <a:off x="6172200" y="2468880"/>
            <a:ext cx="5166360" cy="1508760"/>
          </a:xfrm>
          <a:prstGeom prst="roundRect">
            <a:avLst>
              <a:gd name="adj" fmla="val 4848"/>
            </a:avLst>
          </a:prstGeom>
          <a:solidFill>
            <a:srgbClr val="FAFAFA"/>
          </a:solidFill>
          <a:ln w="12700">
            <a:solidFill>
              <a:srgbClr val="E4E4E7"/>
            </a:solidFill>
            <a:prstDash val="solid"/>
          </a:ln>
        </p:spPr>
      </p:sp>
      <p:sp>
        <p:nvSpPr>
          <p:cNvPr id="10" name="Text 8"/>
          <p:cNvSpPr/>
          <p:nvPr/>
        </p:nvSpPr>
        <p:spPr>
          <a:xfrm>
            <a:off x="637336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Never cuts callers off mid-number</a:t>
            </a:r>
            <a:endParaRPr lang="en-US" sz="1350" dirty="0"/>
          </a:p>
        </p:txBody>
      </p:sp>
      <p:sp>
        <p:nvSpPr>
          <p:cNvPr id="11" name="Text 9"/>
          <p:cNvSpPr/>
          <p:nvPr/>
        </p:nvSpPr>
        <p:spPr>
          <a:xfrm>
            <a:off x="637336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1,800ms Number &amp; Address Patience Hold waits while callers read phone numbers or street addresses.</a:t>
            </a:r>
            <a:endParaRPr lang="en-US" sz="1150" dirty="0"/>
          </a:p>
        </p:txBody>
      </p:sp>
      <p:sp>
        <p:nvSpPr>
          <p:cNvPr id="12" name="Shape 10"/>
          <p:cNvSpPr/>
          <p:nvPr/>
        </p:nvSpPr>
        <p:spPr>
          <a:xfrm>
            <a:off x="822960" y="4160520"/>
            <a:ext cx="5166360" cy="1508760"/>
          </a:xfrm>
          <a:prstGeom prst="roundRect">
            <a:avLst>
              <a:gd name="adj" fmla="val 4848"/>
            </a:avLst>
          </a:prstGeom>
          <a:solidFill>
            <a:srgbClr val="FAFAFA"/>
          </a:solidFill>
          <a:ln w="12700">
            <a:solidFill>
              <a:srgbClr val="E4E4E7"/>
            </a:solidFill>
            <a:prstDash val="solid"/>
          </a:ln>
        </p:spPr>
      </p:sp>
      <p:sp>
        <p:nvSpPr>
          <p:cNvPr id="13" name="Text 11"/>
          <p:cNvSpPr/>
          <p:nvPr/>
        </p:nvSpPr>
        <p:spPr>
          <a:xfrm>
            <a:off x="102412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Bring Your Own AI Brain ($0 markup)</a:t>
            </a:r>
            <a:endParaRPr lang="en-US" sz="1350" dirty="0"/>
          </a:p>
        </p:txBody>
      </p:sp>
      <p:sp>
        <p:nvSpPr>
          <p:cNvPr id="14" name="Text 12"/>
          <p:cNvSpPr/>
          <p:nvPr/>
        </p:nvSpPr>
        <p:spPr>
          <a:xfrm>
            <a:off x="102412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Plug in the Claude, ChatGPT, Gemini, or Grok subscription your company already pays for.</a:t>
            </a:r>
            <a:endParaRPr lang="en-US" sz="1150" dirty="0"/>
          </a:p>
        </p:txBody>
      </p:sp>
      <p:sp>
        <p:nvSpPr>
          <p:cNvPr id="15" name="Shape 13"/>
          <p:cNvSpPr/>
          <p:nvPr/>
        </p:nvSpPr>
        <p:spPr>
          <a:xfrm>
            <a:off x="6172200" y="4160520"/>
            <a:ext cx="5166360" cy="1508760"/>
          </a:xfrm>
          <a:prstGeom prst="roundRect">
            <a:avLst>
              <a:gd name="adj" fmla="val 4848"/>
            </a:avLst>
          </a:prstGeom>
          <a:solidFill>
            <a:srgbClr val="FAFAFA"/>
          </a:solidFill>
          <a:ln w="12700">
            <a:solidFill>
              <a:srgbClr val="E4E4E7"/>
            </a:solidFill>
            <a:prstDash val="solid"/>
          </a:ln>
        </p:spPr>
      </p:sp>
      <p:sp>
        <p:nvSpPr>
          <p:cNvPr id="16" name="Text 14"/>
          <p:cNvSpPr/>
          <p:nvPr/>
        </p:nvSpPr>
        <p:spPr>
          <a:xfrm>
            <a:off x="637336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Protected by Caller-Safe Firewall</a:t>
            </a:r>
            <a:endParaRPr lang="en-US" sz="1350" dirty="0"/>
          </a:p>
        </p:txBody>
      </p:sp>
      <p:sp>
        <p:nvSpPr>
          <p:cNvPr id="17" name="Text 15"/>
          <p:cNvSpPr/>
          <p:nvPr/>
        </p:nvSpPr>
        <p:spPr>
          <a:xfrm>
            <a:off x="637336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Knows your daily operations (hours, scheduling, services) while hard-blocking sensitive company secrets.</a:t>
            </a:r>
            <a:endParaRPr lang="en-US" sz="1150" dirty="0"/>
          </a:p>
        </p:txBody>
      </p:sp>
      <p:sp>
        <p:nvSpPr>
          <p:cNvPr id="18" name="Text 16"/>
          <p:cNvSpPr/>
          <p:nvPr/>
        </p:nvSpPr>
        <p:spPr>
          <a:xfrm>
            <a:off x="822960" y="5943600"/>
            <a:ext cx="10515600" cy="320040"/>
          </a:xfrm>
          <a:prstGeom prst="rect">
            <a:avLst/>
          </a:prstGeom>
          <a:noFill/>
          <a:ln/>
        </p:spPr>
        <p:txBody>
          <a:bodyPr wrap="square" lIns="0" tIns="0" rIns="0" bIns="0" rtlCol="0" anchor="ctr"/>
          <a:lstStyle/>
          <a:p>
            <a:pPr indent="0" marL="0">
              <a:buNone/>
            </a:pPr>
            <a:r>
              <a:rPr lang="en-US" sz="1050" dirty="0">
                <a:solidFill>
                  <a:srgbClr val="71717A"/>
                </a:solidFill>
                <a:latin typeface="DejaVu Sans" pitchFamily="34" charset="0"/>
                <a:ea typeface="DejaVu Sans" pitchFamily="34" charset="-122"/>
                <a:cs typeface="DejaVu Sans" pitchFamily="34" charset="-120"/>
              </a:rPr>
              <a:t>Live Phone Demo: (872) 328-2359  ·  Online Deck: weaieverything.com/pitch</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4F5"/>
        </a:solidFill>
      </p:bgPr>
    </p:bg>
    <p:spTree>
      <p:nvGrpSpPr>
        <p:cNvPr id="1" name=""/>
        <p:cNvGrpSpPr/>
        <p:nvPr/>
      </p:nvGrpSpPr>
      <p:grpSpPr>
        <a:xfrm>
          <a:off x="0" y="0"/>
          <a:ext cx="0" cy="0"/>
          <a:chOff x="0" y="0"/>
          <a:chExt cx="0" cy="0"/>
        </a:xfrm>
      </p:grpSpPr>
      <p:sp>
        <p:nvSpPr>
          <p:cNvPr id="2" name="Shape 0"/>
          <p:cNvSpPr/>
          <p:nvPr/>
        </p:nvSpPr>
        <p:spPr>
          <a:xfrm>
            <a:off x="457200" y="365760"/>
            <a:ext cx="11274552" cy="6126480"/>
          </a:xfrm>
          <a:prstGeom prst="roundRect">
            <a:avLst>
              <a:gd name="adj" fmla="val 1791"/>
            </a:avLst>
          </a:prstGeom>
          <a:solidFill>
            <a:srgbClr val="FFFFFF"/>
          </a:solidFill>
          <a:ln w="12700">
            <a:solidFill>
              <a:srgbClr val="E4E4E7"/>
            </a:solidFill>
            <a:prstDash val="solid"/>
          </a:ln>
        </p:spPr>
      </p:sp>
      <p:sp>
        <p:nvSpPr>
          <p:cNvPr id="3" name="Text 1"/>
          <p:cNvSpPr/>
          <p:nvPr/>
        </p:nvSpPr>
        <p:spPr>
          <a:xfrm>
            <a:off x="822960" y="640080"/>
            <a:ext cx="10515600" cy="320040"/>
          </a:xfrm>
          <a:prstGeom prst="rect">
            <a:avLst/>
          </a:prstGeom>
          <a:noFill/>
          <a:ln/>
        </p:spPr>
        <p:txBody>
          <a:bodyPr wrap="square" lIns="0" tIns="0" rIns="0" bIns="0" rtlCol="0" anchor="ctr"/>
          <a:lstStyle/>
          <a:p>
            <a:pPr indent="0" marL="0">
              <a:buNone/>
            </a:pPr>
            <a:r>
              <a:rPr lang="en-US" sz="1050" b="1" dirty="0">
                <a:solidFill>
                  <a:srgbClr val="52525B"/>
                </a:solidFill>
                <a:latin typeface="DejaVu Sans" pitchFamily="34" charset="0"/>
                <a:ea typeface="DejaVu Sans" pitchFamily="34" charset="-122"/>
                <a:cs typeface="DejaVu Sans" pitchFamily="34" charset="-120"/>
              </a:rPr>
              <a:t>SLIDE 02 / 06  ·  BRING YOUR OWN AI BRAIN (BYO-AI)</a:t>
            </a:r>
            <a:endParaRPr lang="en-US" sz="1050" dirty="0"/>
          </a:p>
        </p:txBody>
      </p:sp>
      <p:sp>
        <p:nvSpPr>
          <p:cNvPr id="4" name="Text 2"/>
          <p:cNvSpPr/>
          <p:nvPr/>
        </p:nvSpPr>
        <p:spPr>
          <a:xfrm>
            <a:off x="822960" y="1005840"/>
            <a:ext cx="10515600" cy="594360"/>
          </a:xfrm>
          <a:prstGeom prst="rect">
            <a:avLst/>
          </a:prstGeom>
          <a:noFill/>
          <a:ln/>
        </p:spPr>
        <p:txBody>
          <a:bodyPr wrap="square" lIns="0" tIns="0" rIns="0" bIns="0" rtlCol="0" anchor="ctr"/>
          <a:lstStyle/>
          <a:p>
            <a:pPr indent="0" marL="0">
              <a:buNone/>
            </a:pPr>
            <a:r>
              <a:rPr lang="en-US" sz="2400" b="1" dirty="0">
                <a:solidFill>
                  <a:srgbClr val="09090B"/>
                </a:solidFill>
                <a:latin typeface="DejaVu Sans" pitchFamily="34" charset="0"/>
                <a:ea typeface="DejaVu Sans" pitchFamily="34" charset="-122"/>
                <a:cs typeface="DejaVu Sans" pitchFamily="34" charset="-120"/>
              </a:rPr>
              <a:t>Plug in the AI you already pay for—at zero extra markup.</a:t>
            </a:r>
            <a:endParaRPr lang="en-US" sz="2400" dirty="0"/>
          </a:p>
        </p:txBody>
      </p:sp>
      <p:sp>
        <p:nvSpPr>
          <p:cNvPr id="5" name="Text 3"/>
          <p:cNvSpPr/>
          <p:nvPr/>
        </p:nvSpPr>
        <p:spPr>
          <a:xfrm>
            <a:off x="822960" y="1645920"/>
            <a:ext cx="10515600" cy="640080"/>
          </a:xfrm>
          <a:prstGeom prst="rect">
            <a:avLst/>
          </a:prstGeom>
          <a:noFill/>
          <a:ln/>
        </p:spPr>
        <p:txBody>
          <a:bodyPr wrap="square" lIns="0" tIns="0" rIns="0" bIns="0" rtlCol="0" anchor="ctr"/>
          <a:lstStyle/>
          <a:p>
            <a:pPr indent="0" marL="0">
              <a:buNone/>
            </a:pPr>
            <a:r>
              <a:rPr lang="en-US" sz="1300" dirty="0">
                <a:solidFill>
                  <a:srgbClr val="52525B"/>
                </a:solidFill>
                <a:latin typeface="DejaVu Sans" pitchFamily="34" charset="0"/>
                <a:ea typeface="DejaVu Sans" pitchFamily="34" charset="-122"/>
                <a:cs typeface="DejaVu Sans" pitchFamily="34" charset="-120"/>
              </a:rPr>
              <a:t>Already paying for Claude, ChatGPT, Gemini, or Grok at work? Connect your existing AI brain in one click so your receptionist immediately knows your business operations.</a:t>
            </a:r>
            <a:endParaRPr lang="en-US" sz="1300" dirty="0"/>
          </a:p>
        </p:txBody>
      </p:sp>
      <p:sp>
        <p:nvSpPr>
          <p:cNvPr id="6" name="Shape 4"/>
          <p:cNvSpPr/>
          <p:nvPr/>
        </p:nvSpPr>
        <p:spPr>
          <a:xfrm>
            <a:off x="822960" y="2468880"/>
            <a:ext cx="5166360" cy="1508760"/>
          </a:xfrm>
          <a:prstGeom prst="roundRect">
            <a:avLst>
              <a:gd name="adj" fmla="val 4848"/>
            </a:avLst>
          </a:prstGeom>
          <a:solidFill>
            <a:srgbClr val="FAFAFA"/>
          </a:solidFill>
          <a:ln w="12700">
            <a:solidFill>
              <a:srgbClr val="E4E4E7"/>
            </a:solidFill>
            <a:prstDash val="solid"/>
          </a:ln>
        </p:spPr>
      </p:sp>
      <p:sp>
        <p:nvSpPr>
          <p:cNvPr id="7" name="Text 5"/>
          <p:cNvSpPr/>
          <p:nvPr/>
        </p:nvSpPr>
        <p:spPr>
          <a:xfrm>
            <a:off x="102412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Anthropic Claude (claude-sonnet-4-5)</a:t>
            </a:r>
            <a:endParaRPr lang="en-US" sz="1350" dirty="0"/>
          </a:p>
        </p:txBody>
      </p:sp>
      <p:sp>
        <p:nvSpPr>
          <p:cNvPr id="8" name="Text 6"/>
          <p:cNvSpPr/>
          <p:nvPr/>
        </p:nvSpPr>
        <p:spPr>
          <a:xfrm>
            <a:off x="102412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Plug in your Claude API key or enterprise workspace so your receptionist reasons with your company playbooks.</a:t>
            </a:r>
            <a:endParaRPr lang="en-US" sz="1150" dirty="0"/>
          </a:p>
        </p:txBody>
      </p:sp>
      <p:sp>
        <p:nvSpPr>
          <p:cNvPr id="9" name="Shape 7"/>
          <p:cNvSpPr/>
          <p:nvPr/>
        </p:nvSpPr>
        <p:spPr>
          <a:xfrm>
            <a:off x="6172200" y="2468880"/>
            <a:ext cx="5166360" cy="1508760"/>
          </a:xfrm>
          <a:prstGeom prst="roundRect">
            <a:avLst>
              <a:gd name="adj" fmla="val 4848"/>
            </a:avLst>
          </a:prstGeom>
          <a:solidFill>
            <a:srgbClr val="FAFAFA"/>
          </a:solidFill>
          <a:ln w="12700">
            <a:solidFill>
              <a:srgbClr val="E4E4E7"/>
            </a:solidFill>
            <a:prstDash val="solid"/>
          </a:ln>
        </p:spPr>
      </p:sp>
      <p:sp>
        <p:nvSpPr>
          <p:cNvPr id="10" name="Text 8"/>
          <p:cNvSpPr/>
          <p:nvPr/>
        </p:nvSpPr>
        <p:spPr>
          <a:xfrm>
            <a:off x="637336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OpenAI ChatGPT / Realtime (gpt-4o)</a:t>
            </a:r>
            <a:endParaRPr lang="en-US" sz="1350" dirty="0"/>
          </a:p>
        </p:txBody>
      </p:sp>
      <p:sp>
        <p:nvSpPr>
          <p:cNvPr id="11" name="Text 9"/>
          <p:cNvSpPr/>
          <p:nvPr/>
        </p:nvSpPr>
        <p:spPr>
          <a:xfrm>
            <a:off x="637336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Connect your existing OpenAI account for instant tool calling, calendar checks, and zero double-billing.</a:t>
            </a:r>
            <a:endParaRPr lang="en-US" sz="1150" dirty="0"/>
          </a:p>
        </p:txBody>
      </p:sp>
      <p:sp>
        <p:nvSpPr>
          <p:cNvPr id="12" name="Shape 10"/>
          <p:cNvSpPr/>
          <p:nvPr/>
        </p:nvSpPr>
        <p:spPr>
          <a:xfrm>
            <a:off x="822960" y="4160520"/>
            <a:ext cx="5166360" cy="1508760"/>
          </a:xfrm>
          <a:prstGeom prst="roundRect">
            <a:avLst>
              <a:gd name="adj" fmla="val 4848"/>
            </a:avLst>
          </a:prstGeom>
          <a:solidFill>
            <a:srgbClr val="FAFAFA"/>
          </a:solidFill>
          <a:ln w="12700">
            <a:solidFill>
              <a:srgbClr val="E4E4E7"/>
            </a:solidFill>
            <a:prstDash val="solid"/>
          </a:ln>
        </p:spPr>
      </p:sp>
      <p:sp>
        <p:nvSpPr>
          <p:cNvPr id="13" name="Text 11"/>
          <p:cNvSpPr/>
          <p:nvPr/>
        </p:nvSpPr>
        <p:spPr>
          <a:xfrm>
            <a:off x="102412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Google Gemini 2.5 &amp; Managed Grok</a:t>
            </a:r>
            <a:endParaRPr lang="en-US" sz="1350" dirty="0"/>
          </a:p>
        </p:txBody>
      </p:sp>
      <p:sp>
        <p:nvSpPr>
          <p:cNvPr id="14" name="Text 12"/>
          <p:cNvSpPr/>
          <p:nvPr/>
        </p:nvSpPr>
        <p:spPr>
          <a:xfrm>
            <a:off x="102412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Use TalkShop's included Grok Realtime brain out of the box, or switch to Google Gemini in one click.</a:t>
            </a:r>
            <a:endParaRPr lang="en-US" sz="1150" dirty="0"/>
          </a:p>
        </p:txBody>
      </p:sp>
      <p:sp>
        <p:nvSpPr>
          <p:cNvPr id="15" name="Shape 13"/>
          <p:cNvSpPr/>
          <p:nvPr/>
        </p:nvSpPr>
        <p:spPr>
          <a:xfrm>
            <a:off x="6172200" y="4160520"/>
            <a:ext cx="5166360" cy="1508760"/>
          </a:xfrm>
          <a:prstGeom prst="roundRect">
            <a:avLst>
              <a:gd name="adj" fmla="val 4848"/>
            </a:avLst>
          </a:prstGeom>
          <a:solidFill>
            <a:srgbClr val="FAFAFA"/>
          </a:solidFill>
          <a:ln w="12700">
            <a:solidFill>
              <a:srgbClr val="E4E4E7"/>
            </a:solidFill>
            <a:prstDash val="solid"/>
          </a:ln>
        </p:spPr>
      </p:sp>
      <p:sp>
        <p:nvSpPr>
          <p:cNvPr id="16" name="Text 14"/>
          <p:cNvSpPr/>
          <p:nvPr/>
        </p:nvSpPr>
        <p:spPr>
          <a:xfrm>
            <a:off x="637336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Private / Local LLM (Ollama · vLLM)</a:t>
            </a:r>
            <a:endParaRPr lang="en-US" sz="1350" dirty="0"/>
          </a:p>
        </p:txBody>
      </p:sp>
      <p:sp>
        <p:nvSpPr>
          <p:cNvPr id="17" name="Text 15"/>
          <p:cNvSpPr/>
          <p:nvPr/>
        </p:nvSpPr>
        <p:spPr>
          <a:xfrm>
            <a:off x="637336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Healthcare and legal teams can run a 100% local model on their own LAN with zero cloud traffic.</a:t>
            </a:r>
            <a:endParaRPr lang="en-US" sz="1150" dirty="0"/>
          </a:p>
        </p:txBody>
      </p:sp>
      <p:sp>
        <p:nvSpPr>
          <p:cNvPr id="18" name="Text 16"/>
          <p:cNvSpPr/>
          <p:nvPr/>
        </p:nvSpPr>
        <p:spPr>
          <a:xfrm>
            <a:off x="822960" y="5943600"/>
            <a:ext cx="10515600" cy="320040"/>
          </a:xfrm>
          <a:prstGeom prst="rect">
            <a:avLst/>
          </a:prstGeom>
          <a:noFill/>
          <a:ln/>
        </p:spPr>
        <p:txBody>
          <a:bodyPr wrap="square" lIns="0" tIns="0" rIns="0" bIns="0" rtlCol="0" anchor="ctr"/>
          <a:lstStyle/>
          <a:p>
            <a:pPr indent="0" marL="0">
              <a:buNone/>
            </a:pPr>
            <a:r>
              <a:rPr lang="en-US" sz="1050" dirty="0">
                <a:solidFill>
                  <a:srgbClr val="71717A"/>
                </a:solidFill>
                <a:latin typeface="DejaVu Sans" pitchFamily="34" charset="0"/>
                <a:ea typeface="DejaVu Sans" pitchFamily="34" charset="-122"/>
                <a:cs typeface="DejaVu Sans" pitchFamily="34" charset="-120"/>
              </a:rPr>
              <a:t>One-Liner: You don't pay twice for AI—TalkShop gives your existing AI brain a phone line, ears, and your voice.</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4F5"/>
        </a:solidFill>
      </p:bgPr>
    </p:bg>
    <p:spTree>
      <p:nvGrpSpPr>
        <p:cNvPr id="1" name=""/>
        <p:cNvGrpSpPr/>
        <p:nvPr/>
      </p:nvGrpSpPr>
      <p:grpSpPr>
        <a:xfrm>
          <a:off x="0" y="0"/>
          <a:ext cx="0" cy="0"/>
          <a:chOff x="0" y="0"/>
          <a:chExt cx="0" cy="0"/>
        </a:xfrm>
      </p:grpSpPr>
      <p:sp>
        <p:nvSpPr>
          <p:cNvPr id="2" name="Shape 0"/>
          <p:cNvSpPr/>
          <p:nvPr/>
        </p:nvSpPr>
        <p:spPr>
          <a:xfrm>
            <a:off x="457200" y="365760"/>
            <a:ext cx="11274552" cy="6126480"/>
          </a:xfrm>
          <a:prstGeom prst="roundRect">
            <a:avLst>
              <a:gd name="adj" fmla="val 1791"/>
            </a:avLst>
          </a:prstGeom>
          <a:solidFill>
            <a:srgbClr val="FFFFFF"/>
          </a:solidFill>
          <a:ln w="12700">
            <a:solidFill>
              <a:srgbClr val="E4E4E7"/>
            </a:solidFill>
            <a:prstDash val="solid"/>
          </a:ln>
        </p:spPr>
      </p:sp>
      <p:sp>
        <p:nvSpPr>
          <p:cNvPr id="3" name="Text 1"/>
          <p:cNvSpPr/>
          <p:nvPr/>
        </p:nvSpPr>
        <p:spPr>
          <a:xfrm>
            <a:off x="822960" y="640080"/>
            <a:ext cx="10515600" cy="320040"/>
          </a:xfrm>
          <a:prstGeom prst="rect">
            <a:avLst/>
          </a:prstGeom>
          <a:noFill/>
          <a:ln/>
        </p:spPr>
        <p:txBody>
          <a:bodyPr wrap="square" lIns="0" tIns="0" rIns="0" bIns="0" rtlCol="0" anchor="ctr"/>
          <a:lstStyle/>
          <a:p>
            <a:pPr indent="0" marL="0">
              <a:buNone/>
            </a:pPr>
            <a:r>
              <a:rPr lang="en-US" sz="1050" b="1" dirty="0">
                <a:solidFill>
                  <a:srgbClr val="52525B"/>
                </a:solidFill>
                <a:latin typeface="DejaVu Sans" pitchFamily="34" charset="0"/>
                <a:ea typeface="DejaVu Sans" pitchFamily="34" charset="-122"/>
                <a:cs typeface="DejaVu Sans" pitchFamily="34" charset="-120"/>
              </a:rPr>
              <a:t>SLIDE 03 / 06  ·  CALLER-SAFE SPEECH FIREWALL</a:t>
            </a:r>
            <a:endParaRPr lang="en-US" sz="1050" dirty="0"/>
          </a:p>
        </p:txBody>
      </p:sp>
      <p:sp>
        <p:nvSpPr>
          <p:cNvPr id="4" name="Text 2"/>
          <p:cNvSpPr/>
          <p:nvPr/>
        </p:nvSpPr>
        <p:spPr>
          <a:xfrm>
            <a:off x="822960" y="1005840"/>
            <a:ext cx="10515600" cy="594360"/>
          </a:xfrm>
          <a:prstGeom prst="rect">
            <a:avLst/>
          </a:prstGeom>
          <a:noFill/>
          <a:ln/>
        </p:spPr>
        <p:txBody>
          <a:bodyPr wrap="square" lIns="0" tIns="0" rIns="0" bIns="0" rtlCol="0" anchor="ctr"/>
          <a:lstStyle/>
          <a:p>
            <a:pPr indent="0" marL="0">
              <a:buNone/>
            </a:pPr>
            <a:r>
              <a:rPr lang="en-US" sz="2400" b="1" dirty="0">
                <a:solidFill>
                  <a:srgbClr val="09090B"/>
                </a:solidFill>
                <a:latin typeface="DejaVu Sans" pitchFamily="34" charset="0"/>
                <a:ea typeface="DejaVu Sans" pitchFamily="34" charset="-122"/>
                <a:cs typeface="DejaVu Sans" pitchFamily="34" charset="-120"/>
              </a:rPr>
              <a:t>Smart about your business. Silent about your secrets.</a:t>
            </a:r>
            <a:endParaRPr lang="en-US" sz="2400" dirty="0"/>
          </a:p>
        </p:txBody>
      </p:sp>
      <p:sp>
        <p:nvSpPr>
          <p:cNvPr id="5" name="Text 3"/>
          <p:cNvSpPr/>
          <p:nvPr/>
        </p:nvSpPr>
        <p:spPr>
          <a:xfrm>
            <a:off x="822960" y="1645920"/>
            <a:ext cx="10515600" cy="640080"/>
          </a:xfrm>
          <a:prstGeom prst="rect">
            <a:avLst/>
          </a:prstGeom>
          <a:noFill/>
          <a:ln/>
        </p:spPr>
        <p:txBody>
          <a:bodyPr wrap="square" lIns="0" tIns="0" rIns="0" bIns="0" rtlCol="0" anchor="ctr"/>
          <a:lstStyle/>
          <a:p>
            <a:pPr indent="0" marL="0">
              <a:buNone/>
            </a:pPr>
            <a:r>
              <a:rPr lang="en-US" sz="1300" dirty="0">
                <a:solidFill>
                  <a:srgbClr val="52525B"/>
                </a:solidFill>
                <a:latin typeface="DejaVu Sans" pitchFamily="34" charset="0"/>
                <a:ea typeface="DejaVu Sans" pitchFamily="34" charset="-122"/>
                <a:cs typeface="DejaVu Sans" pitchFamily="34" charset="-120"/>
              </a:rPr>
              <a:t>Connecting your company AI lets the receptionist check schedules and answer service questions—while TalkShop's &lt;5ms Outbound Speech Firewall blocks sensitive data from ever being spoken.</a:t>
            </a:r>
            <a:endParaRPr lang="en-US" sz="1300" dirty="0"/>
          </a:p>
        </p:txBody>
      </p:sp>
      <p:sp>
        <p:nvSpPr>
          <p:cNvPr id="6" name="Shape 4"/>
          <p:cNvSpPr/>
          <p:nvPr/>
        </p:nvSpPr>
        <p:spPr>
          <a:xfrm>
            <a:off x="822960" y="2468880"/>
            <a:ext cx="5166360" cy="1508760"/>
          </a:xfrm>
          <a:prstGeom prst="roundRect">
            <a:avLst>
              <a:gd name="adj" fmla="val 4848"/>
            </a:avLst>
          </a:prstGeom>
          <a:solidFill>
            <a:srgbClr val="FAFAFA"/>
          </a:solidFill>
          <a:ln w="12700">
            <a:solidFill>
              <a:srgbClr val="E4E4E7"/>
            </a:solidFill>
            <a:prstDash val="solid"/>
          </a:ln>
        </p:spPr>
      </p:sp>
      <p:sp>
        <p:nvSpPr>
          <p:cNvPr id="7" name="Text 5"/>
          <p:cNvSpPr/>
          <p:nvPr/>
        </p:nvSpPr>
        <p:spPr>
          <a:xfrm>
            <a:off x="102412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ALLOWED: Business Hours &amp; Service Menus</a:t>
            </a:r>
            <a:endParaRPr lang="en-US" sz="1350" dirty="0"/>
          </a:p>
        </p:txBody>
      </p:sp>
      <p:sp>
        <p:nvSpPr>
          <p:cNvPr id="8" name="Text 6"/>
          <p:cNvSpPr/>
          <p:nvPr/>
        </p:nvSpPr>
        <p:spPr>
          <a:xfrm>
            <a:off x="102412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Answers everyday caller questions about services, locations, and published pricing accurately.</a:t>
            </a:r>
            <a:endParaRPr lang="en-US" sz="1150" dirty="0"/>
          </a:p>
        </p:txBody>
      </p:sp>
      <p:sp>
        <p:nvSpPr>
          <p:cNvPr id="9" name="Shape 7"/>
          <p:cNvSpPr/>
          <p:nvPr/>
        </p:nvSpPr>
        <p:spPr>
          <a:xfrm>
            <a:off x="6172200" y="2468880"/>
            <a:ext cx="5166360" cy="1508760"/>
          </a:xfrm>
          <a:prstGeom prst="roundRect">
            <a:avLst>
              <a:gd name="adj" fmla="val 4848"/>
            </a:avLst>
          </a:prstGeom>
          <a:solidFill>
            <a:srgbClr val="FAFAFA"/>
          </a:solidFill>
          <a:ln w="12700">
            <a:solidFill>
              <a:srgbClr val="E4E4E7"/>
            </a:solidFill>
            <a:prstDash val="solid"/>
          </a:ln>
        </p:spPr>
      </p:sp>
      <p:sp>
        <p:nvSpPr>
          <p:cNvPr id="10" name="Text 8"/>
          <p:cNvSpPr/>
          <p:nvPr/>
        </p:nvSpPr>
        <p:spPr>
          <a:xfrm>
            <a:off x="637336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ALLOWED: Live Calendar Free/Busy Slots</a:t>
            </a:r>
            <a:endParaRPr lang="en-US" sz="1350" dirty="0"/>
          </a:p>
        </p:txBody>
      </p:sp>
      <p:sp>
        <p:nvSpPr>
          <p:cNvPr id="11" name="Text 9"/>
          <p:cNvSpPr/>
          <p:nvPr/>
        </p:nvSpPr>
        <p:spPr>
          <a:xfrm>
            <a:off x="637336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Books open appointment times without exposing private internal calendar notes or attendee details.</a:t>
            </a:r>
            <a:endParaRPr lang="en-US" sz="1150" dirty="0"/>
          </a:p>
        </p:txBody>
      </p:sp>
      <p:sp>
        <p:nvSpPr>
          <p:cNvPr id="12" name="Shape 10"/>
          <p:cNvSpPr/>
          <p:nvPr/>
        </p:nvSpPr>
        <p:spPr>
          <a:xfrm>
            <a:off x="822960" y="4160520"/>
            <a:ext cx="5166360" cy="1508760"/>
          </a:xfrm>
          <a:prstGeom prst="roundRect">
            <a:avLst>
              <a:gd name="adj" fmla="val 4848"/>
            </a:avLst>
          </a:prstGeom>
          <a:solidFill>
            <a:srgbClr val="FAFAFA"/>
          </a:solidFill>
          <a:ln w="12700">
            <a:solidFill>
              <a:srgbClr val="E4E4E7"/>
            </a:solidFill>
            <a:prstDash val="solid"/>
          </a:ln>
        </p:spPr>
      </p:sp>
      <p:sp>
        <p:nvSpPr>
          <p:cNvPr id="13" name="Text 11"/>
          <p:cNvSpPr/>
          <p:nvPr/>
        </p:nvSpPr>
        <p:spPr>
          <a:xfrm>
            <a:off x="102412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BLOCKED: Internal Financials &amp; Margins</a:t>
            </a:r>
            <a:endParaRPr lang="en-US" sz="1350" dirty="0"/>
          </a:p>
        </p:txBody>
      </p:sp>
      <p:sp>
        <p:nvSpPr>
          <p:cNvPr id="14" name="Text 12"/>
          <p:cNvSpPr/>
          <p:nvPr/>
        </p:nvSpPr>
        <p:spPr>
          <a:xfrm>
            <a:off x="102412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Revenue numbers, profit margins, payroll, bank balances, and vendor costs are hard-blocked.</a:t>
            </a:r>
            <a:endParaRPr lang="en-US" sz="1150" dirty="0"/>
          </a:p>
        </p:txBody>
      </p:sp>
      <p:sp>
        <p:nvSpPr>
          <p:cNvPr id="15" name="Shape 13"/>
          <p:cNvSpPr/>
          <p:nvPr/>
        </p:nvSpPr>
        <p:spPr>
          <a:xfrm>
            <a:off x="6172200" y="4160520"/>
            <a:ext cx="5166360" cy="1508760"/>
          </a:xfrm>
          <a:prstGeom prst="roundRect">
            <a:avLst>
              <a:gd name="adj" fmla="val 4848"/>
            </a:avLst>
          </a:prstGeom>
          <a:solidFill>
            <a:srgbClr val="FAFAFA"/>
          </a:solidFill>
          <a:ln w="12700">
            <a:solidFill>
              <a:srgbClr val="E4E4E7"/>
            </a:solidFill>
            <a:prstDash val="solid"/>
          </a:ln>
        </p:spPr>
      </p:sp>
      <p:sp>
        <p:nvSpPr>
          <p:cNvPr id="16" name="Text 14"/>
          <p:cNvSpPr/>
          <p:nvPr/>
        </p:nvSpPr>
        <p:spPr>
          <a:xfrm>
            <a:off x="637336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BLOCKED: Other Clients' PII &amp; Custom Contracts</a:t>
            </a:r>
            <a:endParaRPr lang="en-US" sz="1350" dirty="0"/>
          </a:p>
        </p:txBody>
      </p:sp>
      <p:sp>
        <p:nvSpPr>
          <p:cNvPr id="17" name="Text 15"/>
          <p:cNvSpPr/>
          <p:nvPr/>
        </p:nvSpPr>
        <p:spPr>
          <a:xfrm>
            <a:off x="637336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Scrubs cross-customer PII/SSNs, employee personal cells, and escalates HIPAA BAAs or discounts to the owner.</a:t>
            </a:r>
            <a:endParaRPr lang="en-US" sz="1150" dirty="0"/>
          </a:p>
        </p:txBody>
      </p:sp>
      <p:sp>
        <p:nvSpPr>
          <p:cNvPr id="18" name="Text 16"/>
          <p:cNvSpPr/>
          <p:nvPr/>
        </p:nvSpPr>
        <p:spPr>
          <a:xfrm>
            <a:off x="822960" y="5943600"/>
            <a:ext cx="10515600" cy="320040"/>
          </a:xfrm>
          <a:prstGeom prst="rect">
            <a:avLst/>
          </a:prstGeom>
          <a:noFill/>
          <a:ln/>
        </p:spPr>
        <p:txBody>
          <a:bodyPr wrap="square" lIns="0" tIns="0" rIns="0" bIns="0" rtlCol="0" anchor="ctr"/>
          <a:lstStyle/>
          <a:p>
            <a:pPr indent="0" marL="0">
              <a:buNone/>
            </a:pPr>
            <a:r>
              <a:rPr lang="en-US" sz="1050" dirty="0">
                <a:solidFill>
                  <a:srgbClr val="71717A"/>
                </a:solidFill>
                <a:latin typeface="DejaVu Sans" pitchFamily="34" charset="0"/>
                <a:ea typeface="DejaVu Sans" pitchFamily="34" charset="-122"/>
                <a:cs typeface="DejaVu Sans" pitchFamily="34" charset="-120"/>
              </a:rPr>
              <a:t>One-Liner: Your receptionist gets a front-desk key—never the master key to your company vault.</a:t>
            </a:r>
            <a:endParaRPr lang="en-US" sz="10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4F5"/>
        </a:solidFill>
      </p:bgPr>
    </p:bg>
    <p:spTree>
      <p:nvGrpSpPr>
        <p:cNvPr id="1" name=""/>
        <p:cNvGrpSpPr/>
        <p:nvPr/>
      </p:nvGrpSpPr>
      <p:grpSpPr>
        <a:xfrm>
          <a:off x="0" y="0"/>
          <a:ext cx="0" cy="0"/>
          <a:chOff x="0" y="0"/>
          <a:chExt cx="0" cy="0"/>
        </a:xfrm>
      </p:grpSpPr>
      <p:sp>
        <p:nvSpPr>
          <p:cNvPr id="2" name="Shape 0"/>
          <p:cNvSpPr/>
          <p:nvPr/>
        </p:nvSpPr>
        <p:spPr>
          <a:xfrm>
            <a:off x="457200" y="365760"/>
            <a:ext cx="11274552" cy="6126480"/>
          </a:xfrm>
          <a:prstGeom prst="roundRect">
            <a:avLst>
              <a:gd name="adj" fmla="val 1791"/>
            </a:avLst>
          </a:prstGeom>
          <a:solidFill>
            <a:srgbClr val="FFFFFF"/>
          </a:solidFill>
          <a:ln w="12700">
            <a:solidFill>
              <a:srgbClr val="E4E4E7"/>
            </a:solidFill>
            <a:prstDash val="solid"/>
          </a:ln>
        </p:spPr>
      </p:sp>
      <p:sp>
        <p:nvSpPr>
          <p:cNvPr id="3" name="Text 1"/>
          <p:cNvSpPr/>
          <p:nvPr/>
        </p:nvSpPr>
        <p:spPr>
          <a:xfrm>
            <a:off x="822960" y="640080"/>
            <a:ext cx="10515600" cy="320040"/>
          </a:xfrm>
          <a:prstGeom prst="rect">
            <a:avLst/>
          </a:prstGeom>
          <a:noFill/>
          <a:ln/>
        </p:spPr>
        <p:txBody>
          <a:bodyPr wrap="square" lIns="0" tIns="0" rIns="0" bIns="0" rtlCol="0" anchor="ctr"/>
          <a:lstStyle/>
          <a:p>
            <a:pPr indent="0" marL="0">
              <a:buNone/>
            </a:pPr>
            <a:r>
              <a:rPr lang="en-US" sz="1050" b="1" dirty="0">
                <a:solidFill>
                  <a:srgbClr val="52525B"/>
                </a:solidFill>
                <a:latin typeface="DejaVu Sans" pitchFamily="34" charset="0"/>
                <a:ea typeface="DejaVu Sans" pitchFamily="34" charset="-122"/>
                <a:cs typeface="DejaVu Sans" pitchFamily="34" charset="-120"/>
              </a:rPr>
              <a:t>SLIDE 04 / 06  ·  PRO ULTRA-HD VOICE &amp; LIVE COCKPIT</a:t>
            </a:r>
            <a:endParaRPr lang="en-US" sz="1050" dirty="0"/>
          </a:p>
        </p:txBody>
      </p:sp>
      <p:sp>
        <p:nvSpPr>
          <p:cNvPr id="4" name="Text 2"/>
          <p:cNvSpPr/>
          <p:nvPr/>
        </p:nvSpPr>
        <p:spPr>
          <a:xfrm>
            <a:off x="822960" y="1005840"/>
            <a:ext cx="10515600" cy="594360"/>
          </a:xfrm>
          <a:prstGeom prst="rect">
            <a:avLst/>
          </a:prstGeom>
          <a:noFill/>
          <a:ln/>
        </p:spPr>
        <p:txBody>
          <a:bodyPr wrap="square" lIns="0" tIns="0" rIns="0" bIns="0" rtlCol="0" anchor="ctr"/>
          <a:lstStyle/>
          <a:p>
            <a:pPr indent="0" marL="0">
              <a:buNone/>
            </a:pPr>
            <a:r>
              <a:rPr lang="en-US" sz="2400" b="1" dirty="0">
                <a:solidFill>
                  <a:srgbClr val="09090B"/>
                </a:solidFill>
                <a:latin typeface="DejaVu Sans" pitchFamily="34" charset="0"/>
                <a:ea typeface="DejaVu Sans" pitchFamily="34" charset="-122"/>
                <a:cs typeface="DejaVu Sans" pitchFamily="34" charset="-120"/>
              </a:rPr>
              <a:t>Studio voice, live whisper coaching, and 1-click takeover.</a:t>
            </a:r>
            <a:endParaRPr lang="en-US" sz="2400" dirty="0"/>
          </a:p>
        </p:txBody>
      </p:sp>
      <p:sp>
        <p:nvSpPr>
          <p:cNvPr id="5" name="Text 3"/>
          <p:cNvSpPr/>
          <p:nvPr/>
        </p:nvSpPr>
        <p:spPr>
          <a:xfrm>
            <a:off x="822960" y="1645920"/>
            <a:ext cx="10515600" cy="640080"/>
          </a:xfrm>
          <a:prstGeom prst="rect">
            <a:avLst/>
          </a:prstGeom>
          <a:noFill/>
          <a:ln/>
        </p:spPr>
        <p:txBody>
          <a:bodyPr wrap="square" lIns="0" tIns="0" rIns="0" bIns="0" rtlCol="0" anchor="ctr"/>
          <a:lstStyle/>
          <a:p>
            <a:pPr indent="0" marL="0">
              <a:buNone/>
            </a:pPr>
            <a:r>
              <a:rPr lang="en-US" sz="1300" dirty="0">
                <a:solidFill>
                  <a:srgbClr val="52525B"/>
                </a:solidFill>
                <a:latin typeface="DejaVu Sans" pitchFamily="34" charset="0"/>
                <a:ea typeface="DejaVu Sans" pitchFamily="34" charset="-122"/>
                <a:cs typeface="DejaVu Sans" pitchFamily="34" charset="-120"/>
              </a:rPr>
              <a:t>Watch every call unfold live on your desktop or iPhone, whisper instructions to your AI mid-sentence without the caller hearing you, or take over the line yourself in one click.</a:t>
            </a:r>
            <a:endParaRPr lang="en-US" sz="1300" dirty="0"/>
          </a:p>
        </p:txBody>
      </p:sp>
      <p:sp>
        <p:nvSpPr>
          <p:cNvPr id="6" name="Shape 4"/>
          <p:cNvSpPr/>
          <p:nvPr/>
        </p:nvSpPr>
        <p:spPr>
          <a:xfrm>
            <a:off x="822960" y="2468880"/>
            <a:ext cx="5166360" cy="1508760"/>
          </a:xfrm>
          <a:prstGeom prst="roundRect">
            <a:avLst>
              <a:gd name="adj" fmla="val 4848"/>
            </a:avLst>
          </a:prstGeom>
          <a:solidFill>
            <a:srgbClr val="FAFAFA"/>
          </a:solidFill>
          <a:ln w="12700">
            <a:solidFill>
              <a:srgbClr val="E4E4E7"/>
            </a:solidFill>
            <a:prstDash val="solid"/>
          </a:ln>
        </p:spPr>
      </p:sp>
      <p:sp>
        <p:nvSpPr>
          <p:cNvPr id="7" name="Text 5"/>
          <p:cNvSpPr/>
          <p:nvPr/>
        </p:nvSpPr>
        <p:spPr>
          <a:xfrm>
            <a:off x="102412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Live Whisper Coaching (Caller Never Hears You)</a:t>
            </a:r>
            <a:endParaRPr lang="en-US" sz="1350" dirty="0"/>
          </a:p>
        </p:txBody>
      </p:sp>
      <p:sp>
        <p:nvSpPr>
          <p:cNvPr id="8" name="Text 6"/>
          <p:cNvSpPr/>
          <p:nvPr/>
        </p:nvSpPr>
        <p:spPr>
          <a:xfrm>
            <a:off x="102412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Type 'ask what CRM they use' during a live call—Julie weaves your question into her next sentence naturally.</a:t>
            </a:r>
            <a:endParaRPr lang="en-US" sz="1150" dirty="0"/>
          </a:p>
        </p:txBody>
      </p:sp>
      <p:sp>
        <p:nvSpPr>
          <p:cNvPr id="9" name="Shape 7"/>
          <p:cNvSpPr/>
          <p:nvPr/>
        </p:nvSpPr>
        <p:spPr>
          <a:xfrm>
            <a:off x="6172200" y="2468880"/>
            <a:ext cx="5166360" cy="1508760"/>
          </a:xfrm>
          <a:prstGeom prst="roundRect">
            <a:avLst>
              <a:gd name="adj" fmla="val 4848"/>
            </a:avLst>
          </a:prstGeom>
          <a:solidFill>
            <a:srgbClr val="FAFAFA"/>
          </a:solidFill>
          <a:ln w="12700">
            <a:solidFill>
              <a:srgbClr val="E4E4E7"/>
            </a:solidFill>
            <a:prstDash val="solid"/>
          </a:ln>
        </p:spPr>
      </p:sp>
      <p:sp>
        <p:nvSpPr>
          <p:cNvPr id="10" name="Text 8"/>
          <p:cNvSpPr/>
          <p:nvPr/>
        </p:nvSpPr>
        <p:spPr>
          <a:xfrm>
            <a:off x="637336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1-Click Live Call Takeover</a:t>
            </a:r>
            <a:endParaRPr lang="en-US" sz="1350" dirty="0"/>
          </a:p>
        </p:txBody>
      </p:sp>
      <p:sp>
        <p:nvSpPr>
          <p:cNvPr id="11" name="Text 9"/>
          <p:cNvSpPr/>
          <p:nvPr/>
        </p:nvSpPr>
        <p:spPr>
          <a:xfrm>
            <a:off x="637336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See a VIP caller on the live transcript? Click Take Over Call on Mac, Windows, or iPhone to join immediately.</a:t>
            </a:r>
            <a:endParaRPr lang="en-US" sz="1150" dirty="0"/>
          </a:p>
        </p:txBody>
      </p:sp>
      <p:sp>
        <p:nvSpPr>
          <p:cNvPr id="12" name="Shape 10"/>
          <p:cNvSpPr/>
          <p:nvPr/>
        </p:nvSpPr>
        <p:spPr>
          <a:xfrm>
            <a:off x="822960" y="4160520"/>
            <a:ext cx="5166360" cy="1508760"/>
          </a:xfrm>
          <a:prstGeom prst="roundRect">
            <a:avLst>
              <a:gd name="adj" fmla="val 4848"/>
            </a:avLst>
          </a:prstGeom>
          <a:solidFill>
            <a:srgbClr val="FAFAFA"/>
          </a:solidFill>
          <a:ln w="12700">
            <a:solidFill>
              <a:srgbClr val="E4E4E7"/>
            </a:solidFill>
            <a:prstDash val="solid"/>
          </a:ln>
        </p:spPr>
      </p:sp>
      <p:sp>
        <p:nvSpPr>
          <p:cNvPr id="13" name="Text 11"/>
          <p:cNvSpPr/>
          <p:nvPr/>
        </p:nvSpPr>
        <p:spPr>
          <a:xfrm>
            <a:off x="102412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&lt;60-Second Email-to-Call Lead Drop</a:t>
            </a:r>
            <a:endParaRPr lang="en-US" sz="1350" dirty="0"/>
          </a:p>
        </p:txBody>
      </p:sp>
      <p:sp>
        <p:nvSpPr>
          <p:cNvPr id="14" name="Text 12"/>
          <p:cNvSpPr/>
          <p:nvPr/>
        </p:nvSpPr>
        <p:spPr>
          <a:xfrm>
            <a:off x="102412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When a prospect submits a web form or email lead, TalkShop dials them back in under 60 seconds automatically.</a:t>
            </a:r>
            <a:endParaRPr lang="en-US" sz="1150" dirty="0"/>
          </a:p>
        </p:txBody>
      </p:sp>
      <p:sp>
        <p:nvSpPr>
          <p:cNvPr id="15" name="Shape 13"/>
          <p:cNvSpPr/>
          <p:nvPr/>
        </p:nvSpPr>
        <p:spPr>
          <a:xfrm>
            <a:off x="6172200" y="4160520"/>
            <a:ext cx="5166360" cy="1508760"/>
          </a:xfrm>
          <a:prstGeom prst="roundRect">
            <a:avLst>
              <a:gd name="adj" fmla="val 4848"/>
            </a:avLst>
          </a:prstGeom>
          <a:solidFill>
            <a:srgbClr val="FAFAFA"/>
          </a:solidFill>
          <a:ln w="12700">
            <a:solidFill>
              <a:srgbClr val="E4E4E7"/>
            </a:solidFill>
            <a:prstDash val="solid"/>
          </a:ln>
        </p:spPr>
      </p:sp>
      <p:sp>
        <p:nvSpPr>
          <p:cNvPr id="16" name="Text 14"/>
          <p:cNvSpPr/>
          <p:nvPr/>
        </p:nvSpPr>
        <p:spPr>
          <a:xfrm>
            <a:off x="637336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Automatic Caller Website &amp; Logo Lookup</a:t>
            </a:r>
            <a:endParaRPr lang="en-US" sz="1350" dirty="0"/>
          </a:p>
        </p:txBody>
      </p:sp>
      <p:sp>
        <p:nvSpPr>
          <p:cNvPr id="17" name="Text 15"/>
          <p:cNvSpPr/>
          <p:nvPr/>
        </p:nvSpPr>
        <p:spPr>
          <a:xfrm>
            <a:off x="637336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As soon as a caller mentions their domain (e.g. stripe.com), TalkShop pulls up their company profile live.</a:t>
            </a:r>
            <a:endParaRPr lang="en-US" sz="1150" dirty="0"/>
          </a:p>
        </p:txBody>
      </p:sp>
      <p:sp>
        <p:nvSpPr>
          <p:cNvPr id="18" name="Text 16"/>
          <p:cNvSpPr/>
          <p:nvPr/>
        </p:nvSpPr>
        <p:spPr>
          <a:xfrm>
            <a:off x="822960" y="5943600"/>
            <a:ext cx="10515600" cy="320040"/>
          </a:xfrm>
          <a:prstGeom prst="rect">
            <a:avLst/>
          </a:prstGeom>
          <a:noFill/>
          <a:ln/>
        </p:spPr>
        <p:txBody>
          <a:bodyPr wrap="square" lIns="0" tIns="0" rIns="0" bIns="0" rtlCol="0" anchor="ctr"/>
          <a:lstStyle/>
          <a:p>
            <a:pPr indent="0" marL="0">
              <a:buNone/>
            </a:pPr>
            <a:r>
              <a:rPr lang="en-US" sz="1050" dirty="0">
                <a:solidFill>
                  <a:srgbClr val="71717A"/>
                </a:solidFill>
                <a:latin typeface="DejaVu Sans" pitchFamily="34" charset="0"/>
                <a:ea typeface="DejaVu Sans" pitchFamily="34" charset="-122"/>
                <a:cs typeface="DejaVu Sans" pitchFamily="34" charset="-120"/>
              </a:rPr>
              <a:t>One-Liner: Watch live transcripts like a chat room, whisper to your AI mid-call, or step in with one click.</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4F5"/>
        </a:solidFill>
      </p:bgPr>
    </p:bg>
    <p:spTree>
      <p:nvGrpSpPr>
        <p:cNvPr id="1" name=""/>
        <p:cNvGrpSpPr/>
        <p:nvPr/>
      </p:nvGrpSpPr>
      <p:grpSpPr>
        <a:xfrm>
          <a:off x="0" y="0"/>
          <a:ext cx="0" cy="0"/>
          <a:chOff x="0" y="0"/>
          <a:chExt cx="0" cy="0"/>
        </a:xfrm>
      </p:grpSpPr>
      <p:sp>
        <p:nvSpPr>
          <p:cNvPr id="2" name="Shape 0"/>
          <p:cNvSpPr/>
          <p:nvPr/>
        </p:nvSpPr>
        <p:spPr>
          <a:xfrm>
            <a:off x="457200" y="365760"/>
            <a:ext cx="11274552" cy="6126480"/>
          </a:xfrm>
          <a:prstGeom prst="roundRect">
            <a:avLst>
              <a:gd name="adj" fmla="val 1791"/>
            </a:avLst>
          </a:prstGeom>
          <a:solidFill>
            <a:srgbClr val="FFFFFF"/>
          </a:solidFill>
          <a:ln w="12700">
            <a:solidFill>
              <a:srgbClr val="E4E4E7"/>
            </a:solidFill>
            <a:prstDash val="solid"/>
          </a:ln>
        </p:spPr>
      </p:sp>
      <p:sp>
        <p:nvSpPr>
          <p:cNvPr id="3" name="Text 1"/>
          <p:cNvSpPr/>
          <p:nvPr/>
        </p:nvSpPr>
        <p:spPr>
          <a:xfrm>
            <a:off x="822960" y="640080"/>
            <a:ext cx="10515600" cy="320040"/>
          </a:xfrm>
          <a:prstGeom prst="rect">
            <a:avLst/>
          </a:prstGeom>
          <a:noFill/>
          <a:ln/>
        </p:spPr>
        <p:txBody>
          <a:bodyPr wrap="square" lIns="0" tIns="0" rIns="0" bIns="0" rtlCol="0" anchor="ctr"/>
          <a:lstStyle/>
          <a:p>
            <a:pPr indent="0" marL="0">
              <a:buNone/>
            </a:pPr>
            <a:r>
              <a:rPr lang="en-US" sz="1050" b="1" dirty="0">
                <a:solidFill>
                  <a:srgbClr val="52525B"/>
                </a:solidFill>
                <a:latin typeface="DejaVu Sans" pitchFamily="34" charset="0"/>
                <a:ea typeface="DejaVu Sans" pitchFamily="34" charset="-122"/>
                <a:cs typeface="DejaVu Sans" pitchFamily="34" charset="-120"/>
              </a:rPr>
              <a:t>SLIDE 05 / 06  ·  ZERO-KNOWLEDGE LOCAL VAULT &amp; LEGACY CRM</a:t>
            </a:r>
            <a:endParaRPr lang="en-US" sz="1050" dirty="0"/>
          </a:p>
        </p:txBody>
      </p:sp>
      <p:sp>
        <p:nvSpPr>
          <p:cNvPr id="4" name="Text 2"/>
          <p:cNvSpPr/>
          <p:nvPr/>
        </p:nvSpPr>
        <p:spPr>
          <a:xfrm>
            <a:off x="822960" y="1005840"/>
            <a:ext cx="10515600" cy="594360"/>
          </a:xfrm>
          <a:prstGeom prst="rect">
            <a:avLst/>
          </a:prstGeom>
          <a:noFill/>
          <a:ln/>
        </p:spPr>
        <p:txBody>
          <a:bodyPr wrap="square" lIns="0" tIns="0" rIns="0" bIns="0" rtlCol="0" anchor="ctr"/>
          <a:lstStyle/>
          <a:p>
            <a:pPr indent="0" marL="0">
              <a:buNone/>
            </a:pPr>
            <a:r>
              <a:rPr lang="en-US" sz="2400" b="1" dirty="0">
                <a:solidFill>
                  <a:srgbClr val="09090B"/>
                </a:solidFill>
                <a:latin typeface="DejaVu Sans" pitchFamily="34" charset="0"/>
                <a:ea typeface="DejaVu Sans" pitchFamily="34" charset="-122"/>
                <a:cs typeface="DejaVu Sans" pitchFamily="34" charset="-120"/>
              </a:rPr>
              <a:t>Encrypted on your device—and wired into your software.</a:t>
            </a:r>
            <a:endParaRPr lang="en-US" sz="2400" dirty="0"/>
          </a:p>
        </p:txBody>
      </p:sp>
      <p:sp>
        <p:nvSpPr>
          <p:cNvPr id="5" name="Text 3"/>
          <p:cNvSpPr/>
          <p:nvPr/>
        </p:nvSpPr>
        <p:spPr>
          <a:xfrm>
            <a:off x="822960" y="1645920"/>
            <a:ext cx="10515600" cy="640080"/>
          </a:xfrm>
          <a:prstGeom prst="rect">
            <a:avLst/>
          </a:prstGeom>
          <a:noFill/>
          <a:ln/>
        </p:spPr>
        <p:txBody>
          <a:bodyPr wrap="square" lIns="0" tIns="0" rIns="0" bIns="0" rtlCol="0" anchor="ctr"/>
          <a:lstStyle/>
          <a:p>
            <a:pPr indent="0" marL="0">
              <a:buNone/>
            </a:pPr>
            <a:r>
              <a:rPr lang="en-US" sz="1300" dirty="0">
                <a:solidFill>
                  <a:srgbClr val="52525B"/>
                </a:solidFill>
                <a:latin typeface="DejaVu Sans" pitchFamily="34" charset="0"/>
                <a:ea typeface="DejaVu Sans" pitchFamily="34" charset="-122"/>
                <a:cs typeface="DejaVu Sans" pitchFamily="34" charset="-120"/>
              </a:rPr>
              <a:t>Every call recording and lead summary saves directly to your own computer or phone inside an encrypted Local Vault—ready to sync into modern CRMs or legacy desktop software.</a:t>
            </a:r>
            <a:endParaRPr lang="en-US" sz="1300" dirty="0"/>
          </a:p>
        </p:txBody>
      </p:sp>
      <p:sp>
        <p:nvSpPr>
          <p:cNvPr id="6" name="Shape 4"/>
          <p:cNvSpPr/>
          <p:nvPr/>
        </p:nvSpPr>
        <p:spPr>
          <a:xfrm>
            <a:off x="822960" y="2468880"/>
            <a:ext cx="5166360" cy="1508760"/>
          </a:xfrm>
          <a:prstGeom prst="roundRect">
            <a:avLst>
              <a:gd name="adj" fmla="val 4848"/>
            </a:avLst>
          </a:prstGeom>
          <a:solidFill>
            <a:srgbClr val="FAFAFA"/>
          </a:solidFill>
          <a:ln w="12700">
            <a:solidFill>
              <a:srgbClr val="E4E4E7"/>
            </a:solidFill>
            <a:prstDash val="solid"/>
          </a:ln>
        </p:spPr>
      </p:sp>
      <p:sp>
        <p:nvSpPr>
          <p:cNvPr id="7" name="Text 5"/>
          <p:cNvSpPr/>
          <p:nvPr/>
        </p:nvSpPr>
        <p:spPr>
          <a:xfrm>
            <a:off x="102412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Zero-Knowledge Local Vault (AES-256-GCM)</a:t>
            </a:r>
            <a:endParaRPr lang="en-US" sz="1350" dirty="0"/>
          </a:p>
        </p:txBody>
      </p:sp>
      <p:sp>
        <p:nvSpPr>
          <p:cNvPr id="8" name="Text 6"/>
          <p:cNvSpPr/>
          <p:nvPr/>
        </p:nvSpPr>
        <p:spPr>
          <a:xfrm>
            <a:off x="102412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Call audio (.webm) and transcripts (.md / .json / .csv) save on your device—never stored on our servers.</a:t>
            </a:r>
            <a:endParaRPr lang="en-US" sz="1150" dirty="0"/>
          </a:p>
        </p:txBody>
      </p:sp>
      <p:sp>
        <p:nvSpPr>
          <p:cNvPr id="9" name="Shape 7"/>
          <p:cNvSpPr/>
          <p:nvPr/>
        </p:nvSpPr>
        <p:spPr>
          <a:xfrm>
            <a:off x="6172200" y="2468880"/>
            <a:ext cx="5166360" cy="1508760"/>
          </a:xfrm>
          <a:prstGeom prst="roundRect">
            <a:avLst>
              <a:gd name="adj" fmla="val 4848"/>
            </a:avLst>
          </a:prstGeom>
          <a:solidFill>
            <a:srgbClr val="FAFAFA"/>
          </a:solidFill>
          <a:ln w="12700">
            <a:solidFill>
              <a:srgbClr val="E4E4E7"/>
            </a:solidFill>
            <a:prstDash val="solid"/>
          </a:ln>
        </p:spPr>
      </p:sp>
      <p:sp>
        <p:nvSpPr>
          <p:cNvPr id="10" name="Text 8"/>
          <p:cNvSpPr/>
          <p:nvPr/>
        </p:nvSpPr>
        <p:spPr>
          <a:xfrm>
            <a:off x="637336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1-Click Audio Recording Opt-Out</a:t>
            </a:r>
            <a:endParaRPr lang="en-US" sz="1350" dirty="0"/>
          </a:p>
        </p:txBody>
      </p:sp>
      <p:sp>
        <p:nvSpPr>
          <p:cNvPr id="11" name="Text 9"/>
          <p:cNvSpPr/>
          <p:nvPr/>
        </p:nvSpPr>
        <p:spPr>
          <a:xfrm>
            <a:off x="637336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Keep full audio + transcripts locally, or toggle off audio anytime to save disk space while keeping transcripts.</a:t>
            </a:r>
            <a:endParaRPr lang="en-US" sz="1150" dirty="0"/>
          </a:p>
        </p:txBody>
      </p:sp>
      <p:sp>
        <p:nvSpPr>
          <p:cNvPr id="12" name="Shape 10"/>
          <p:cNvSpPr/>
          <p:nvPr/>
        </p:nvSpPr>
        <p:spPr>
          <a:xfrm>
            <a:off x="822960" y="4160520"/>
            <a:ext cx="5166360" cy="1508760"/>
          </a:xfrm>
          <a:prstGeom prst="roundRect">
            <a:avLst>
              <a:gd name="adj" fmla="val 4848"/>
            </a:avLst>
          </a:prstGeom>
          <a:solidFill>
            <a:srgbClr val="FAFAFA"/>
          </a:solidFill>
          <a:ln w="12700">
            <a:solidFill>
              <a:srgbClr val="E4E4E7"/>
            </a:solidFill>
            <a:prstDash val="solid"/>
          </a:ln>
        </p:spPr>
      </p:sp>
      <p:sp>
        <p:nvSpPr>
          <p:cNvPr id="13" name="Text 11"/>
          <p:cNvSpPr/>
          <p:nvPr/>
        </p:nvSpPr>
        <p:spPr>
          <a:xfrm>
            <a:off x="102412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Bridges Legacy Software With Zero APIs</a:t>
            </a:r>
            <a:endParaRPr lang="en-US" sz="1350" dirty="0"/>
          </a:p>
        </p:txBody>
      </p:sp>
      <p:sp>
        <p:nvSpPr>
          <p:cNvPr id="14" name="Text 12"/>
          <p:cNvSpPr/>
          <p:nvPr/>
        </p:nvSpPr>
        <p:spPr>
          <a:xfrm>
            <a:off x="102412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Pushes leads straight into QuickBooks Desktop, Dentrix, ServiceTitan, Jobber, SQL Server, or legacy apps.</a:t>
            </a:r>
            <a:endParaRPr lang="en-US" sz="1150" dirty="0"/>
          </a:p>
        </p:txBody>
      </p:sp>
      <p:sp>
        <p:nvSpPr>
          <p:cNvPr id="15" name="Shape 13"/>
          <p:cNvSpPr/>
          <p:nvPr/>
        </p:nvSpPr>
        <p:spPr>
          <a:xfrm>
            <a:off x="6172200" y="4160520"/>
            <a:ext cx="5166360" cy="1508760"/>
          </a:xfrm>
          <a:prstGeom prst="roundRect">
            <a:avLst>
              <a:gd name="adj" fmla="val 4848"/>
            </a:avLst>
          </a:prstGeom>
          <a:solidFill>
            <a:srgbClr val="FAFAFA"/>
          </a:solidFill>
          <a:ln w="12700">
            <a:solidFill>
              <a:srgbClr val="E4E4E7"/>
            </a:solidFill>
            <a:prstDash val="solid"/>
          </a:ln>
        </p:spPr>
      </p:sp>
      <p:sp>
        <p:nvSpPr>
          <p:cNvPr id="16" name="Text 14"/>
          <p:cNvSpPr/>
          <p:nvPr/>
        </p:nvSpPr>
        <p:spPr>
          <a:xfrm>
            <a:off x="637336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Works With Microsoft 365 Copilot &amp; Local AI</a:t>
            </a:r>
            <a:endParaRPr lang="en-US" sz="1350" dirty="0"/>
          </a:p>
        </p:txBody>
      </p:sp>
      <p:sp>
        <p:nvSpPr>
          <p:cNvPr id="17" name="Text 15"/>
          <p:cNvSpPr/>
          <p:nvPr/>
        </p:nvSpPr>
        <p:spPr>
          <a:xfrm>
            <a:off x="637336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Point Grok Bot, Claude Desktop, ChatGPT, or Microsoft Copilot straight at Documents/TalkShop-Local-Vault.</a:t>
            </a:r>
            <a:endParaRPr lang="en-US" sz="1150" dirty="0"/>
          </a:p>
        </p:txBody>
      </p:sp>
      <p:sp>
        <p:nvSpPr>
          <p:cNvPr id="18" name="Text 16"/>
          <p:cNvSpPr/>
          <p:nvPr/>
        </p:nvSpPr>
        <p:spPr>
          <a:xfrm>
            <a:off x="822960" y="5943600"/>
            <a:ext cx="10515600" cy="320040"/>
          </a:xfrm>
          <a:prstGeom prst="rect">
            <a:avLst/>
          </a:prstGeom>
          <a:noFill/>
          <a:ln/>
        </p:spPr>
        <p:txBody>
          <a:bodyPr wrap="square" lIns="0" tIns="0" rIns="0" bIns="0" rtlCol="0" anchor="ctr"/>
          <a:lstStyle/>
          <a:p>
            <a:pPr indent="0" marL="0">
              <a:buNone/>
            </a:pPr>
            <a:r>
              <a:rPr lang="en-US" sz="1050" dirty="0">
                <a:solidFill>
                  <a:srgbClr val="71717A"/>
                </a:solidFill>
                <a:latin typeface="DejaVu Sans" pitchFamily="34" charset="0"/>
                <a:ea typeface="DejaVu Sans" pitchFamily="34" charset="-122"/>
                <a:cs typeface="DejaVu Sans" pitchFamily="34" charset="-120"/>
              </a:rPr>
              <a:t>One-Liner: Only you and the AI on your own network can read your customer conversations—nobody else.</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4F5"/>
        </a:solidFill>
      </p:bgPr>
    </p:bg>
    <p:spTree>
      <p:nvGrpSpPr>
        <p:cNvPr id="1" name=""/>
        <p:cNvGrpSpPr/>
        <p:nvPr/>
      </p:nvGrpSpPr>
      <p:grpSpPr>
        <a:xfrm>
          <a:off x="0" y="0"/>
          <a:ext cx="0" cy="0"/>
          <a:chOff x="0" y="0"/>
          <a:chExt cx="0" cy="0"/>
        </a:xfrm>
      </p:grpSpPr>
      <p:sp>
        <p:nvSpPr>
          <p:cNvPr id="2" name="Shape 0"/>
          <p:cNvSpPr/>
          <p:nvPr/>
        </p:nvSpPr>
        <p:spPr>
          <a:xfrm>
            <a:off x="457200" y="365760"/>
            <a:ext cx="11274552" cy="6126480"/>
          </a:xfrm>
          <a:prstGeom prst="roundRect">
            <a:avLst>
              <a:gd name="adj" fmla="val 1791"/>
            </a:avLst>
          </a:prstGeom>
          <a:solidFill>
            <a:srgbClr val="FFFFFF"/>
          </a:solidFill>
          <a:ln w="12700">
            <a:solidFill>
              <a:srgbClr val="E4E4E7"/>
            </a:solidFill>
            <a:prstDash val="solid"/>
          </a:ln>
        </p:spPr>
      </p:sp>
      <p:sp>
        <p:nvSpPr>
          <p:cNvPr id="3" name="Text 1"/>
          <p:cNvSpPr/>
          <p:nvPr/>
        </p:nvSpPr>
        <p:spPr>
          <a:xfrm>
            <a:off x="822960" y="640080"/>
            <a:ext cx="10515600" cy="320040"/>
          </a:xfrm>
          <a:prstGeom prst="rect">
            <a:avLst/>
          </a:prstGeom>
          <a:noFill/>
          <a:ln/>
        </p:spPr>
        <p:txBody>
          <a:bodyPr wrap="square" lIns="0" tIns="0" rIns="0" bIns="0" rtlCol="0" anchor="ctr"/>
          <a:lstStyle/>
          <a:p>
            <a:pPr indent="0" marL="0">
              <a:buNone/>
            </a:pPr>
            <a:r>
              <a:rPr lang="en-US" sz="1050" b="1" dirty="0">
                <a:solidFill>
                  <a:srgbClr val="52525B"/>
                </a:solidFill>
                <a:latin typeface="DejaVu Sans" pitchFamily="34" charset="0"/>
                <a:ea typeface="DejaVu Sans" pitchFamily="34" charset="-122"/>
                <a:cs typeface="DejaVu Sans" pitchFamily="34" charset="-120"/>
              </a:rPr>
              <a:t>SLIDE 06 / 06  ·  SIMPLE PLANS &amp; IMMEDIATE PAYROLL ROI</a:t>
            </a:r>
            <a:endParaRPr lang="en-US" sz="1050" dirty="0"/>
          </a:p>
        </p:txBody>
      </p:sp>
      <p:sp>
        <p:nvSpPr>
          <p:cNvPr id="4" name="Text 2"/>
          <p:cNvSpPr/>
          <p:nvPr/>
        </p:nvSpPr>
        <p:spPr>
          <a:xfrm>
            <a:off x="822960" y="1005840"/>
            <a:ext cx="10515600" cy="594360"/>
          </a:xfrm>
          <a:prstGeom prst="rect">
            <a:avLst/>
          </a:prstGeom>
          <a:noFill/>
          <a:ln/>
        </p:spPr>
        <p:txBody>
          <a:bodyPr wrap="square" lIns="0" tIns="0" rIns="0" bIns="0" rtlCol="0" anchor="ctr"/>
          <a:lstStyle/>
          <a:p>
            <a:pPr indent="0" marL="0">
              <a:buNone/>
            </a:pPr>
            <a:r>
              <a:rPr lang="en-US" sz="2400" b="1" dirty="0">
                <a:solidFill>
                  <a:srgbClr val="09090B"/>
                </a:solidFill>
                <a:latin typeface="DejaVu Sans" pitchFamily="34" charset="0"/>
                <a:ea typeface="DejaVu Sans" pitchFamily="34" charset="-122"/>
                <a:cs typeface="DejaVu Sans" pitchFamily="34" charset="-120"/>
              </a:rPr>
              <a:t>Replace a $45,600/yr receptionist payroll cost for $149/mo.</a:t>
            </a:r>
            <a:endParaRPr lang="en-US" sz="2400" dirty="0"/>
          </a:p>
        </p:txBody>
      </p:sp>
      <p:sp>
        <p:nvSpPr>
          <p:cNvPr id="5" name="Text 3"/>
          <p:cNvSpPr/>
          <p:nvPr/>
        </p:nvSpPr>
        <p:spPr>
          <a:xfrm>
            <a:off x="822960" y="1645920"/>
            <a:ext cx="10515600" cy="640080"/>
          </a:xfrm>
          <a:prstGeom prst="rect">
            <a:avLst/>
          </a:prstGeom>
          <a:noFill/>
          <a:ln/>
        </p:spPr>
        <p:txBody>
          <a:bodyPr wrap="square" lIns="0" tIns="0" rIns="0" bIns="0" rtlCol="0" anchor="ctr"/>
          <a:lstStyle/>
          <a:p>
            <a:pPr indent="0" marL="0">
              <a:buNone/>
            </a:pPr>
            <a:r>
              <a:rPr lang="en-US" sz="1300" dirty="0">
                <a:solidFill>
                  <a:srgbClr val="52525B"/>
                </a:solidFill>
                <a:latin typeface="DejaVu Sans" pitchFamily="34" charset="0"/>
                <a:ea typeface="DejaVu Sans" pitchFamily="34" charset="-122"/>
                <a:cs typeface="DejaVu Sans" pitchFamily="34" charset="-120"/>
              </a:rPr>
              <a:t>Start with a 7-day trial, plug in your existing AI brain at $0 token markup, and scale from a single phone line to a 500-location enterprise command center.</a:t>
            </a:r>
            <a:endParaRPr lang="en-US" sz="1300" dirty="0"/>
          </a:p>
        </p:txBody>
      </p:sp>
      <p:sp>
        <p:nvSpPr>
          <p:cNvPr id="6" name="Shape 4"/>
          <p:cNvSpPr/>
          <p:nvPr/>
        </p:nvSpPr>
        <p:spPr>
          <a:xfrm>
            <a:off x="822960" y="2468880"/>
            <a:ext cx="5166360" cy="1508760"/>
          </a:xfrm>
          <a:prstGeom prst="roundRect">
            <a:avLst>
              <a:gd name="adj" fmla="val 4848"/>
            </a:avLst>
          </a:prstGeom>
          <a:solidFill>
            <a:srgbClr val="FAFAFA"/>
          </a:solidFill>
          <a:ln w="12700">
            <a:solidFill>
              <a:srgbClr val="E4E4E7"/>
            </a:solidFill>
            <a:prstDash val="solid"/>
          </a:ln>
        </p:spPr>
      </p:sp>
      <p:sp>
        <p:nvSpPr>
          <p:cNvPr id="7" name="Text 5"/>
          <p:cNvSpPr/>
          <p:nvPr/>
        </p:nvSpPr>
        <p:spPr>
          <a:xfrm>
            <a:off x="102412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Starter — $49/mo ($39/mo annual)</a:t>
            </a:r>
            <a:endParaRPr lang="en-US" sz="1350" dirty="0"/>
          </a:p>
        </p:txBody>
      </p:sp>
      <p:sp>
        <p:nvSpPr>
          <p:cNvPr id="8" name="Text 6"/>
          <p:cNvSpPr/>
          <p:nvPr/>
        </p:nvSpPr>
        <p:spPr>
          <a:xfrm>
            <a:off x="102412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1 dedicated local phone number, unlimited AI web chat, 150 voice minutes/mo, Deepgram Nova-3 STT, 1 seat.</a:t>
            </a:r>
            <a:endParaRPr lang="en-US" sz="1150" dirty="0"/>
          </a:p>
        </p:txBody>
      </p:sp>
      <p:sp>
        <p:nvSpPr>
          <p:cNvPr id="9" name="Shape 7"/>
          <p:cNvSpPr/>
          <p:nvPr/>
        </p:nvSpPr>
        <p:spPr>
          <a:xfrm>
            <a:off x="6172200" y="2468880"/>
            <a:ext cx="5166360" cy="1508760"/>
          </a:xfrm>
          <a:prstGeom prst="roundRect">
            <a:avLst>
              <a:gd name="adj" fmla="val 4848"/>
            </a:avLst>
          </a:prstGeom>
          <a:solidFill>
            <a:srgbClr val="FAFAFA"/>
          </a:solidFill>
          <a:ln w="12700">
            <a:solidFill>
              <a:srgbClr val="E4E4E7"/>
            </a:solidFill>
            <a:prstDash val="solid"/>
          </a:ln>
        </p:spPr>
      </p:sp>
      <p:sp>
        <p:nvSpPr>
          <p:cNvPr id="10" name="Text 8"/>
          <p:cNvSpPr/>
          <p:nvPr/>
        </p:nvSpPr>
        <p:spPr>
          <a:xfrm>
            <a:off x="6373368" y="263347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Pro Ultra-HD — $149/mo ($119/mo annual · Popular)</a:t>
            </a:r>
            <a:endParaRPr lang="en-US" sz="1350" dirty="0"/>
          </a:p>
        </p:txBody>
      </p:sp>
      <p:sp>
        <p:nvSpPr>
          <p:cNvPr id="11" name="Text 9"/>
          <p:cNvSpPr/>
          <p:nvPr/>
        </p:nvSpPr>
        <p:spPr>
          <a:xfrm>
            <a:off x="6373368" y="301752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Unlimited voice minutes, 60s Voice Clone, 1800ms Number Hold, BYO-AI Brain + Firewall, Whisper &amp; Takeover.</a:t>
            </a:r>
            <a:endParaRPr lang="en-US" sz="1150" dirty="0"/>
          </a:p>
        </p:txBody>
      </p:sp>
      <p:sp>
        <p:nvSpPr>
          <p:cNvPr id="12" name="Shape 10"/>
          <p:cNvSpPr/>
          <p:nvPr/>
        </p:nvSpPr>
        <p:spPr>
          <a:xfrm>
            <a:off x="822960" y="4160520"/>
            <a:ext cx="5166360" cy="1508760"/>
          </a:xfrm>
          <a:prstGeom prst="roundRect">
            <a:avLst>
              <a:gd name="adj" fmla="val 4848"/>
            </a:avLst>
          </a:prstGeom>
          <a:solidFill>
            <a:srgbClr val="FAFAFA"/>
          </a:solidFill>
          <a:ln w="12700">
            <a:solidFill>
              <a:srgbClr val="E4E4E7"/>
            </a:solidFill>
            <a:prstDash val="solid"/>
          </a:ln>
        </p:spPr>
      </p:sp>
      <p:sp>
        <p:nvSpPr>
          <p:cNvPr id="13" name="Text 11"/>
          <p:cNvSpPr/>
          <p:nvPr/>
        </p:nvSpPr>
        <p:spPr>
          <a:xfrm>
            <a:off x="102412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Agency / Multi-Line — $399/mo ($319/mo annual)</a:t>
            </a:r>
            <a:endParaRPr lang="en-US" sz="1350" dirty="0"/>
          </a:p>
        </p:txBody>
      </p:sp>
      <p:sp>
        <p:nvSpPr>
          <p:cNvPr id="14" name="Text 12"/>
          <p:cNvSpPr/>
          <p:nvPr/>
        </p:nvSpPr>
        <p:spPr>
          <a:xfrm>
            <a:off x="102412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Up to 25 client/branch phone lines with per-number greeting, voice &amp; prompt routing + white-label branding.</a:t>
            </a:r>
            <a:endParaRPr lang="en-US" sz="1150" dirty="0"/>
          </a:p>
        </p:txBody>
      </p:sp>
      <p:sp>
        <p:nvSpPr>
          <p:cNvPr id="15" name="Shape 13"/>
          <p:cNvSpPr/>
          <p:nvPr/>
        </p:nvSpPr>
        <p:spPr>
          <a:xfrm>
            <a:off x="6172200" y="4160520"/>
            <a:ext cx="5166360" cy="1508760"/>
          </a:xfrm>
          <a:prstGeom prst="roundRect">
            <a:avLst>
              <a:gd name="adj" fmla="val 4848"/>
            </a:avLst>
          </a:prstGeom>
          <a:solidFill>
            <a:srgbClr val="FAFAFA"/>
          </a:solidFill>
          <a:ln w="12700">
            <a:solidFill>
              <a:srgbClr val="E4E4E7"/>
            </a:solidFill>
            <a:prstDash val="solid"/>
          </a:ln>
        </p:spPr>
      </p:sp>
      <p:sp>
        <p:nvSpPr>
          <p:cNvPr id="16" name="Text 14"/>
          <p:cNvSpPr/>
          <p:nvPr/>
        </p:nvSpPr>
        <p:spPr>
          <a:xfrm>
            <a:off x="6373368" y="4325112"/>
            <a:ext cx="4754880" cy="347472"/>
          </a:xfrm>
          <a:prstGeom prst="rect">
            <a:avLst/>
          </a:prstGeom>
          <a:noFill/>
          <a:ln/>
        </p:spPr>
        <p:txBody>
          <a:bodyPr wrap="square" lIns="0" tIns="0" rIns="0" bIns="0" rtlCol="0" anchor="ctr"/>
          <a:lstStyle/>
          <a:p>
            <a:pPr indent="0" marL="0">
              <a:buNone/>
            </a:pPr>
            <a:r>
              <a:rPr lang="en-US" sz="1350" b="1" dirty="0">
                <a:solidFill>
                  <a:srgbClr val="09090B"/>
                </a:solidFill>
                <a:latin typeface="DejaVu Sans" pitchFamily="34" charset="0"/>
                <a:ea typeface="DejaVu Sans" pitchFamily="34" charset="-122"/>
                <a:cs typeface="DejaVu Sans" pitchFamily="34" charset="-120"/>
              </a:rPr>
              <a:t>Enterprise Rollouts (10 to 500+ Locations)</a:t>
            </a:r>
            <a:endParaRPr lang="en-US" sz="1350" dirty="0"/>
          </a:p>
        </p:txBody>
      </p:sp>
      <p:sp>
        <p:nvSpPr>
          <p:cNvPr id="17" name="Text 15"/>
          <p:cNvSpPr/>
          <p:nvPr/>
        </p:nvSpPr>
        <p:spPr>
          <a:xfrm>
            <a:off x="6373368" y="4709160"/>
            <a:ext cx="4754880" cy="804672"/>
          </a:xfrm>
          <a:prstGeom prst="rect">
            <a:avLst/>
          </a:prstGeom>
          <a:noFill/>
          <a:ln/>
        </p:spPr>
        <p:txBody>
          <a:bodyPr wrap="square" lIns="0" tIns="0" rIns="0" bIns="0" rtlCol="0" anchor="ctr"/>
          <a:lstStyle/>
          <a:p>
            <a:pPr indent="0" marL="0">
              <a:buNone/>
            </a:pPr>
            <a:r>
              <a:rPr lang="en-US" sz="1150" dirty="0">
                <a:solidFill>
                  <a:srgbClr val="52525B"/>
                </a:solidFill>
                <a:latin typeface="DejaVu Sans" pitchFamily="34" charset="0"/>
                <a:ea typeface="DejaVu Sans" pitchFamily="34" charset="-122"/>
                <a:cs typeface="DejaVu Sans" pitchFamily="34" charset="-120"/>
              </a:rPr>
              <a:t>1 supervisor monitors 50+ simultaneous calls across every branch. Saves $456,000/yr across 10 locations.</a:t>
            </a:r>
            <a:endParaRPr lang="en-US" sz="1150" dirty="0"/>
          </a:p>
        </p:txBody>
      </p:sp>
      <p:sp>
        <p:nvSpPr>
          <p:cNvPr id="18" name="Text 16"/>
          <p:cNvSpPr/>
          <p:nvPr/>
        </p:nvSpPr>
        <p:spPr>
          <a:xfrm>
            <a:off x="822960" y="5943600"/>
            <a:ext cx="10515600" cy="320040"/>
          </a:xfrm>
          <a:prstGeom prst="rect">
            <a:avLst/>
          </a:prstGeom>
          <a:noFill/>
          <a:ln/>
        </p:spPr>
        <p:txBody>
          <a:bodyPr wrap="square" lIns="0" tIns="0" rIns="0" bIns="0" rtlCol="0" anchor="ctr"/>
          <a:lstStyle/>
          <a:p>
            <a:pPr indent="0" marL="0">
              <a:buNone/>
            </a:pPr>
            <a:r>
              <a:rPr lang="en-US" sz="1050" dirty="0">
                <a:solidFill>
                  <a:srgbClr val="71717A"/>
                </a:solidFill>
                <a:latin typeface="DejaVu Sans" pitchFamily="34" charset="0"/>
                <a:ea typeface="DejaVu Sans" pitchFamily="34" charset="-122"/>
                <a:cs typeface="DejaVu Sans" pitchFamily="34" charset="-120"/>
              </a:rPr>
              <a:t>Launch Live: weaieverything.com/talkshop.html  ·  AI Everything · Cardinal Holdings</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Cardinal Holdings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Everything TalkShop v2.0.0 — Executive Pitch Deck</dc:title>
  <dc:subject>PptxGenJS Presentation</dc:subject>
  <dc:creator>AI Everything</dc:creator>
  <cp:lastModifiedBy>AI Everything</cp:lastModifiedBy>
  <cp:revision>1</cp:revision>
  <dcterms:created xsi:type="dcterms:W3CDTF">2026-10-27T14:22:06Z</dcterms:created>
  <dcterms:modified xsi:type="dcterms:W3CDTF">2026-10-27T14:22:06Z</dcterms:modified>
</cp:coreProperties>
</file>